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ordpress.org/plugins/browse/block/"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ordpress.org/plugins/enable-jquery-migrate-helper/"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 - abha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Take questions at the end  please hold to end as we are recording this for other meetups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Nemanja</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Default path to access your XML sitemap page is /wp-sitemap.xml</a:t>
            </a:r>
            <a:endParaRPr/>
          </a:p>
          <a:p>
            <a:pPr indent="0" lvl="0" marL="0" rtl="0" algn="l">
              <a:spcBef>
                <a:spcPts val="0"/>
              </a:spcBef>
              <a:spcAft>
                <a:spcPts val="0"/>
              </a:spcAft>
              <a:buNone/>
            </a:pPr>
            <a:r>
              <a:rPr lang="en"/>
              <a:t>As with most popular plugins for sitemap generation, this is just landing page for post, pages, categories and users by default.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might say that in most cases custom post types would be visible too. By </a:t>
            </a:r>
            <a:r>
              <a:rPr lang="en"/>
              <a:t>definition</a:t>
            </a:r>
            <a:r>
              <a:rPr lang="en"/>
              <a:t> post type has to be public in order to be listed. Attachments are disabled by default too.</a:t>
            </a:r>
            <a:endParaRPr/>
          </a:p>
          <a:p>
            <a:pPr indent="0" lvl="0" marL="0" rtl="0" algn="l">
              <a:spcBef>
                <a:spcPts val="0"/>
              </a:spcBef>
              <a:spcAft>
                <a:spcPts val="0"/>
              </a:spcAft>
              <a:buNone/>
            </a:pPr>
            <a:r>
              <a:rPr lang="en"/>
              <a:t>In reality most of plugins that would add custom post types would be listed.</a:t>
            </a:r>
            <a:endParaRPr/>
          </a:p>
          <a:p>
            <a:pPr indent="0" lvl="0" marL="0" rtl="0" algn="l">
              <a:spcBef>
                <a:spcPts val="0"/>
              </a:spcBef>
              <a:spcAft>
                <a:spcPts val="0"/>
              </a:spcAft>
              <a:buClr>
                <a:schemeClr val="dk1"/>
              </a:buClr>
              <a:buSzPts val="1100"/>
              <a:buFont typeface="Arial"/>
              <a:buNone/>
            </a:pPr>
            <a:r>
              <a:rPr lang="en"/>
              <a:t>In example, after you install WooCommerce, in default sitemap you would see link to posts-product and taxonomies product_cat.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While there were comments that bunch of plugins offers this type of “service” and has maybe even better results, XML sitemaps in core is something that long-waited feature, and i strongly believe it is great success.</a:t>
            </a:r>
            <a:endParaRPr/>
          </a:p>
          <a:p>
            <a:pPr indent="0" lvl="0" marL="0" rtl="0" algn="l">
              <a:spcBef>
                <a:spcPts val="0"/>
              </a:spcBef>
              <a:spcAft>
                <a:spcPts val="0"/>
              </a:spcAft>
              <a:buClr>
                <a:schemeClr val="dk1"/>
              </a:buClr>
              <a:buSzPts val="1100"/>
              <a:buFont typeface="Arial"/>
              <a:buNone/>
            </a:pPr>
            <a:r>
              <a:rPr lang="en"/>
              <a:t>Without getting too technical here, XML sitemap functionality brings great level of control for developers, and this, for sure, would be a great factor in upcoming weeks and months where we might see influx of new plugins oriented to sitemap customizations.</a:t>
            </a:r>
            <a:endParaRPr/>
          </a:p>
          <a:p>
            <a:pPr indent="0" lvl="0" marL="0" rtl="0" algn="l">
              <a:spcBef>
                <a:spcPts val="0"/>
              </a:spcBef>
              <a:spcAft>
                <a:spcPts val="0"/>
              </a:spcAft>
              <a:buClr>
                <a:schemeClr val="dk1"/>
              </a:buClr>
              <a:buSzPts val="1100"/>
              <a:buFont typeface="Arial"/>
              <a:buNone/>
            </a:pPr>
            <a:r>
              <a:rPr lang="en"/>
              <a:t>Being part of core means better optimization for basic usage. </a:t>
            </a:r>
            <a:endParaRPr/>
          </a:p>
          <a:p>
            <a:pPr indent="0" lvl="0" marL="0" rtl="0" algn="l">
              <a:spcBef>
                <a:spcPts val="0"/>
              </a:spcBef>
              <a:spcAft>
                <a:spcPts val="0"/>
              </a:spcAft>
              <a:buClr>
                <a:schemeClr val="dk1"/>
              </a:buClr>
              <a:buSzPts val="1100"/>
              <a:buFont typeface="Arial"/>
              <a:buNone/>
            </a:pPr>
            <a:r>
              <a:rPr lang="en"/>
              <a:t>As a developer I like to keep things tidy and atomic, however, WordPress is far from that. It is core of various platforms, and what is most important, web platforms.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Future will tell, as plugin authors get more familiar with hooks behind it, how far and how customizable it would get.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86962753d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86962753d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ABHA OR CHRIS TO HAND OVER TO Olga. IF Nemanja does not do so.</a:t>
            </a:r>
            <a:br>
              <a:rPr lang="en"/>
            </a:br>
            <a:endParaRPr/>
          </a:p>
          <a:p>
            <a:pPr indent="0" lvl="0" marL="0" rtl="0" algn="l">
              <a:spcBef>
                <a:spcPts val="0"/>
              </a:spcBef>
              <a:spcAft>
                <a:spcPts val="0"/>
              </a:spcAft>
              <a:buClr>
                <a:schemeClr val="dk1"/>
              </a:buClr>
              <a:buSzPts val="1100"/>
              <a:buFont typeface="Arial"/>
              <a:buNone/>
            </a:pPr>
            <a:r>
              <a:rPr lang="en">
                <a:solidFill>
                  <a:schemeClr val="dk1"/>
                </a:solidFill>
              </a:rPr>
              <a:t>Include some of Olga’s - on lazy loading</a:t>
            </a:r>
            <a:br>
              <a:rPr lang="en">
                <a:solidFill>
                  <a:schemeClr val="dk1"/>
                </a:solidFill>
              </a:rPr>
            </a:br>
            <a:br>
              <a:rPr lang="en">
                <a:solidFill>
                  <a:schemeClr val="dk1"/>
                </a:solidFill>
              </a:rPr>
            </a:br>
            <a:r>
              <a:rPr lang="en">
                <a:solidFill>
                  <a:schemeClr val="dk1"/>
                </a:solidFill>
              </a:rPr>
              <a:t>In WordPress 5.5 lazy loading is enabled by default for all images.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Let us explain what is lazy-loading?</a:t>
            </a:r>
            <a:br>
              <a:rPr lang="en">
                <a:solidFill>
                  <a:schemeClr val="dk1"/>
                </a:solidFill>
              </a:rPr>
            </a:b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Traditionally when the browser is loading a page: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298450" lvl="0" marL="457200" rtl="0" algn="just">
              <a:lnSpc>
                <a:spcPct val="115000"/>
              </a:lnSpc>
              <a:spcBef>
                <a:spcPts val="0"/>
              </a:spcBef>
              <a:spcAft>
                <a:spcPts val="0"/>
              </a:spcAft>
              <a:buClr>
                <a:schemeClr val="dk1"/>
              </a:buClr>
              <a:buSzPts val="1100"/>
              <a:buAutoNum type="arabicPeriod"/>
            </a:pPr>
            <a:r>
              <a:rPr lang="en">
                <a:solidFill>
                  <a:schemeClr val="dk1"/>
                </a:solidFill>
              </a:rPr>
              <a:t>It requests all images and additional files at once, loading the entire page for the visitor in one go, whether or not the visitor has even gotten to scroll down the page yet. </a:t>
            </a:r>
            <a:endParaRPr>
              <a:solidFill>
                <a:schemeClr val="dk1"/>
              </a:solidFill>
            </a:endParaRPr>
          </a:p>
          <a:p>
            <a:pPr indent="-298450" lvl="0" marL="457200" rtl="0" algn="just">
              <a:lnSpc>
                <a:spcPct val="115000"/>
              </a:lnSpc>
              <a:spcBef>
                <a:spcPts val="0"/>
              </a:spcBef>
              <a:spcAft>
                <a:spcPts val="0"/>
              </a:spcAft>
              <a:buClr>
                <a:schemeClr val="dk1"/>
              </a:buClr>
              <a:buSzPts val="1100"/>
              <a:buAutoNum type="arabicPeriod"/>
            </a:pPr>
            <a:r>
              <a:rPr lang="en">
                <a:solidFill>
                  <a:schemeClr val="dk1"/>
                </a:solidFill>
              </a:rPr>
              <a:t>It does not allow any interactions, such as the use of buttons, until all these files have been loaded on a page.</a:t>
            </a:r>
            <a:br>
              <a:rPr lang="en">
                <a:solidFill>
                  <a:schemeClr val="dk1"/>
                </a:solidFill>
              </a:rPr>
            </a:br>
            <a:endParaRPr>
              <a:solidFill>
                <a:schemeClr val="dk1"/>
              </a:solidFill>
            </a:endParaRPr>
          </a:p>
          <a:p>
            <a:pPr indent="0" lvl="0" marL="0" rtl="0" algn="just">
              <a:lnSpc>
                <a:spcPct val="115000"/>
              </a:lnSpc>
              <a:spcBef>
                <a:spcPts val="0"/>
              </a:spcBef>
              <a:spcAft>
                <a:spcPts val="0"/>
              </a:spcAft>
              <a:buNone/>
            </a:pPr>
            <a:r>
              <a:rPr lang="en">
                <a:solidFill>
                  <a:schemeClr val="dk1"/>
                </a:solidFill>
              </a:rPr>
              <a:t>Native lazy loading implemented in WordPress 5.5 uses the browser's ability to delay loading of images until they are needed. This technique became a web standard in February 2020 and since then has been getting more and more support from browsers.</a:t>
            </a:r>
            <a:br>
              <a:rPr lang="en">
                <a:solidFill>
                  <a:schemeClr val="dk1"/>
                </a:solidFill>
              </a:rPr>
            </a:br>
            <a:br>
              <a:rPr lang="en">
                <a:solidFill>
                  <a:schemeClr val="dk1"/>
                </a:solidFill>
              </a:rPr>
            </a:br>
            <a:r>
              <a:rPr lang="en">
                <a:solidFill>
                  <a:schemeClr val="dk1"/>
                </a:solidFill>
              </a:rPr>
              <a:t>And you don’t need a separate plugin for lazy loading in WordPress anymore, lazy-loading attribute is added to all images on the backend of WordPress auto magically.</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 - taking this </a:t>
            </a:r>
            <a:endParaRPr/>
          </a:p>
          <a:p>
            <a:pPr indent="0" lvl="0" marL="0" rtl="0" algn="l">
              <a:spcBef>
                <a:spcPts val="0"/>
              </a:spcBef>
              <a:spcAft>
                <a:spcPts val="0"/>
              </a:spcAft>
              <a:buNone/>
            </a:pPr>
            <a:r>
              <a:rPr lang="en"/>
              <a:t>ACCESSIBILITY ISSUES ON THIS - need to replicate it without the picture behind.. Can we highlight the code </a:t>
            </a:r>
            <a:endParaRPr/>
          </a:p>
          <a:p>
            <a:pPr indent="0" lvl="0" marL="0" rtl="0" algn="l">
              <a:spcBef>
                <a:spcPts val="0"/>
              </a:spcBef>
              <a:spcAft>
                <a:spcPts val="0"/>
              </a:spcAft>
              <a:buNone/>
            </a:pPr>
            <a:br>
              <a:rPr lang="en"/>
            </a:br>
            <a:endParaRPr/>
          </a:p>
          <a:p>
            <a:pPr indent="0" lvl="0" marL="0" rtl="0" algn="l">
              <a:lnSpc>
                <a:spcPct val="115000"/>
              </a:lnSpc>
              <a:spcBef>
                <a:spcPts val="0"/>
              </a:spcBef>
              <a:spcAft>
                <a:spcPts val="0"/>
              </a:spcAft>
              <a:buClr>
                <a:schemeClr val="dk1"/>
              </a:buClr>
              <a:buSzPts val="1100"/>
              <a:buFont typeface="Arial"/>
              <a:buNone/>
            </a:pPr>
            <a:r>
              <a:rPr lang="en"/>
              <a:t>According to HTTPArchive, images are the most requested asset type for most websites and usually take up more bandwidth than any other resource. At the 90th percentile, sites send about 4.7 MB of images on desktop and mobile for each page.</a:t>
            </a:r>
            <a:br>
              <a:rPr lang="en">
                <a:solidFill>
                  <a:srgbClr val="BC5131"/>
                </a:solidFill>
              </a:rPr>
            </a:br>
            <a:r>
              <a:rPr lang="en"/>
              <a:t>Even if we cannot imagine the success of any website without images, a lot of visitors are going for information firstly and we know full well that they have no patience to wait for the page to show up. So, lazy loading attribute on WordPress 5.5 promises better user experience in the first place. </a:t>
            </a:r>
            <a:endParaRPr>
              <a:solidFill>
                <a:srgbClr val="BC5131"/>
              </a:solidFill>
            </a:endParaRPr>
          </a:p>
          <a:p>
            <a:pPr indent="0" lvl="0" marL="0" rtl="0" algn="l">
              <a:lnSpc>
                <a:spcPct val="115000"/>
              </a:lnSpc>
              <a:spcBef>
                <a:spcPts val="0"/>
              </a:spcBef>
              <a:spcAft>
                <a:spcPts val="0"/>
              </a:spcAft>
              <a:buClr>
                <a:srgbClr val="BC5131"/>
              </a:buClr>
              <a:buSzPts val="1100"/>
              <a:buFont typeface="Arial"/>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86962753d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86962753d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ABHA TO INTRODUCE THIS and then hand over to Nemanja</a:t>
            </a:r>
            <a:endParaRPr/>
          </a:p>
          <a:p>
            <a:pPr indent="0" lvl="0" marL="0" rtl="0" algn="l">
              <a:spcBef>
                <a:spcPts val="0"/>
              </a:spcBef>
              <a:spcAft>
                <a:spcPts val="0"/>
              </a:spcAft>
              <a:buNone/>
            </a:pPr>
            <a:br>
              <a:rPr lang="en"/>
            </a:br>
            <a:r>
              <a:rPr lang="en"/>
              <a:t>Segment these a bit more </a:t>
            </a:r>
            <a:br>
              <a:rPr lang="en"/>
            </a:br>
            <a:r>
              <a:rPr lang="en"/>
              <a:t>UI improvements -  Nemanja</a:t>
            </a:r>
            <a:br>
              <a:rPr lang="en"/>
            </a:br>
            <a:r>
              <a:rPr lang="en"/>
              <a:t>Block patterns - Abha </a:t>
            </a:r>
            <a:br>
              <a:rPr lang="en"/>
            </a:br>
            <a:r>
              <a:rPr lang="en"/>
              <a:t>Inline image editing - Chris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86962753de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86962753de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Nemanja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rapid improvement of the block editor continues in WordPress 5.5. with numerous changes to the look and feel of the block editor “in the hope of simplifying iconography, color palette, focus, and general interface.”</a:t>
            </a:r>
            <a:endParaRPr/>
          </a:p>
          <a:p>
            <a:pPr indent="0" lvl="0" marL="0" rtl="0" algn="l">
              <a:spcBef>
                <a:spcPts val="0"/>
              </a:spcBef>
              <a:spcAft>
                <a:spcPts val="0"/>
              </a:spcAft>
              <a:buNone/>
            </a:pPr>
            <a:r>
              <a:rPr lang="en"/>
              <a:t>If you are </a:t>
            </a:r>
            <a:r>
              <a:rPr lang="en"/>
              <a:t>actively</a:t>
            </a:r>
            <a:r>
              <a:rPr lang="en"/>
              <a:t> using Gutenberg you have already seen them.</a:t>
            </a:r>
            <a:endParaRPr/>
          </a:p>
          <a:p>
            <a:pPr indent="0" lvl="0" marL="0" rtl="0" algn="l">
              <a:spcBef>
                <a:spcPts val="0"/>
              </a:spcBef>
              <a:spcAft>
                <a:spcPts val="0"/>
              </a:spcAft>
              <a:buNone/>
            </a:pPr>
            <a:r>
              <a:rPr lang="en"/>
              <a:t>If not here is quick </a:t>
            </a:r>
            <a:r>
              <a:rPr lang="en"/>
              <a:t>sum up</a:t>
            </a:r>
            <a:r>
              <a:rPr lang="en"/>
              <a:t> of improvements:</a:t>
            </a:r>
            <a:endParaRPr/>
          </a:p>
          <a:p>
            <a:pPr indent="0" lvl="0" marL="0" rtl="0" algn="l">
              <a:spcBef>
                <a:spcPts val="0"/>
              </a:spcBef>
              <a:spcAft>
                <a:spcPts val="0"/>
              </a:spcAft>
              <a:buNone/>
            </a:pPr>
            <a:r>
              <a:rPr lang="en"/>
              <a:t>Simpler block toolbar, better UI color contrast, consistent focus styles, redesigned icons, grid-based spacing and sizes, previews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86962753d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86962753d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Abha &amp; Anne </a:t>
            </a:r>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What is a Block Pattern?</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A</a:t>
            </a:r>
            <a:r>
              <a:rPr b="1" lang="en">
                <a:solidFill>
                  <a:schemeClr val="dk1"/>
                </a:solidFill>
              </a:rPr>
              <a:t> </a:t>
            </a:r>
            <a:r>
              <a:rPr lang="en">
                <a:solidFill>
                  <a:schemeClr val="dk1"/>
                </a:solidFill>
              </a:rPr>
              <a:t>Block Pattern is one or several blocks that are organized and stylized. If a pattern contains several blocks you can remove them or move them around separately. Styling abilities are determined by the functionality of The Block Editor and your current theme.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What is the difference between a block pattern and a block?</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Patterns are curated collections of blocks, often organized around a specific section or purpose. You don’t have to add each block within a pattern individually but can use the patterns that are available in the built-in Block Library. To share an analogy, getting blocks is like getting wood and nails whereas getting block patterns is like getting a house or picnic table ready to go.</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What is the difference between a block pattern and a reusable block?</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Block patterns come pre-built based on common use cases on the web and are a part of WordPress with the 5.5 release. Block patterns can’t be created by users and saved. On the other hand, reusable blocks are user-generated and heavily customizable based on what a user might want to add. Both features build on blocks as the smallest interaction unit and should make it easier for people to quickly customize their posts and pages.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Are block patterns reusable?</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They’re not “reusable” as in Reusable Blocks, but you can add as many of the same pattern to as many posts or pages that you would like.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Where can I get more block patterns?</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Right now, only a selection of block patterns is being added to WordPress. If you would like more, you can explore plugins that have their own block pattern library.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How is a block plugin different from a regular plugin?</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A block plugin is a specific type of WordPress plugin that only adds a single block to your site whereas typically a plugin offers more robust functionality that impacts the entire website and not just a particular block.</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Where can I find block plugins?</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With the Block Directory being added as a new feature to WordPress 5.5, you can find block plugins by using the Inserter to automatically search for available block plugins to install. Separately, you can also review the currently available block plugins on the page ‘Plugins categorized as block patterns. </a:t>
            </a:r>
            <a:r>
              <a:rPr lang="en" u="sng">
                <a:solidFill>
                  <a:srgbClr val="1155CC"/>
                </a:solidFill>
                <a:hlinkClick r:id="rId2">
                  <a:extLst>
                    <a:ext uri="{A12FA001-AC4F-418D-AE19-62706E023703}">
                      <ahyp:hlinkClr val="tx"/>
                    </a:ext>
                  </a:extLst>
                </a:hlinkClick>
              </a:rPr>
              <a:t>https://wordpress.org/plugins/browse/block/</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What will happen to a block pattern on my site if I switch themes?</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If you change themes, the block patterns that were inserted into your post(s) will remain intact.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What if a block pattern that I’m using is changed?</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It is possible that a Block Pattern you’ve used on your site is changed or even removed in the future. This will not impact your site because once you’ve added a Block Pattern to your site, it is not linked to the original pattern and any changes will not affect your site’s posts or pages.</a:t>
            </a:r>
            <a:endParaRPr b="1">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86962753de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86962753de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 </a:t>
            </a:r>
            <a:r>
              <a:rPr lang="en">
                <a:solidFill>
                  <a:schemeClr val="dk1"/>
                </a:solidFill>
              </a:rPr>
              <a:t>Inline image editing </a:t>
            </a:r>
            <a:endParaRPr>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How can I zoom an image in Block Editor?</a:t>
            </a:r>
            <a:endParaRPr sz="1400">
              <a:solidFill>
                <a:srgbClr val="434343"/>
              </a:solidFill>
            </a:endParaRPr>
          </a:p>
          <a:p>
            <a:pPr indent="0" lvl="0" marL="0" rtl="0" algn="l">
              <a:lnSpc>
                <a:spcPct val="115000"/>
              </a:lnSpc>
              <a:spcBef>
                <a:spcPts val="400"/>
              </a:spcBef>
              <a:spcAft>
                <a:spcPts val="0"/>
              </a:spcAft>
              <a:buClr>
                <a:schemeClr val="dk1"/>
              </a:buClr>
              <a:buSzPts val="1100"/>
              <a:buFont typeface="Arial"/>
              <a:buNone/>
            </a:pPr>
            <a:r>
              <a:rPr lang="en">
                <a:solidFill>
                  <a:schemeClr val="dk1"/>
                </a:solidFill>
              </a:rPr>
              <a:t>You can achieve it by using the zoom tool in the Image block.</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Below are the steps to zoom an image: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Add an image to the image block.</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Select the crop tool from the toolbar. The crop tool will be extended with the new toolbar.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Select the zoom tool. It will display the slider tool with an aspect.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Use the slider to zoom in/out the image.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Click Apply to make the change to the image.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Click Cancel to discard the change.</a:t>
            </a:r>
            <a:endParaRPr>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How can I rotate an image in the Block editor?</a:t>
            </a:r>
            <a:endParaRPr sz="1400">
              <a:solidFill>
                <a:srgbClr val="434343"/>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You can rotate the image using the Image Block.</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Below are steps to rotate the image: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Add an image to the Image block.</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Select the crop tool from the toolbar. Crop tool will be extended with the new toolbar.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Select the rotate tool. It will rotate the image in the editor itself.</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Rotate the image.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Click Apply to make the change to the image.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Click Cancel to discard the change.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rgbClr val="434343"/>
                </a:solidFill>
              </a:rPr>
              <a:t>How can I crop an image in Block Editor?</a:t>
            </a:r>
            <a:endParaRPr sz="1400">
              <a:solidFill>
                <a:srgbClr val="434343"/>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You can crop the image using the crop tool of the Image block.</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Below are steps to crop the image: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Add an image to the Image block.</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Select the crop tool from the toolbar. Crop tool will be extended with the new toolbar.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Select the aspect tool. It will list aspect ratio in a dropdown box. Aspect ratio can be set as per original, square, landscape and portrait of the image.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Select aspect ratio as per your requirement.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Move the image in the select aspect ratio to crop it.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Click Apply to make the change to the image.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Click Cancel to discard the change.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rgbClr val="434343"/>
                </a:solidFill>
              </a:rPr>
              <a:t>Can I upload external images in the Image block?</a:t>
            </a:r>
            <a:endParaRPr sz="1400">
              <a:solidFill>
                <a:srgbClr val="434343"/>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You can upload any external image directly from the image block.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Below are steps to upload external image: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Add the Image Block. There are three options to add the image.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Click the “Insert from URL” option. There is a prompt of a text box for pasting the image link address.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Copy the image link from external resources.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Paste the image link in the upload image text box.</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image block will display the image from the external resources.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Click on upload external image icon in the toolbar. It will upload the image into the media library.</a:t>
            </a:r>
            <a:endParaRPr>
              <a:solidFill>
                <a:schemeClr val="dk1"/>
              </a:solidFill>
            </a:endParaRPr>
          </a:p>
          <a:p>
            <a:pPr indent="0" lvl="0" marL="0" rtl="0" algn="l">
              <a:lnSpc>
                <a:spcPct val="115000"/>
              </a:lnSpc>
              <a:spcBef>
                <a:spcPts val="1600"/>
              </a:spcBef>
              <a:spcAft>
                <a:spcPts val="0"/>
              </a:spcAft>
              <a:buClr>
                <a:schemeClr val="dk1"/>
              </a:buClr>
              <a:buSzPts val="1100"/>
              <a:buFont typeface="Arial"/>
              <a:buNone/>
            </a:pPr>
            <a:r>
              <a:rPr lang="en" sz="1400">
                <a:solidFill>
                  <a:srgbClr val="434343"/>
                </a:solidFill>
              </a:rPr>
              <a:t>What will happen if I change an image several times?</a:t>
            </a:r>
            <a:endParaRPr sz="1400">
              <a:solidFill>
                <a:srgbClr val="434343"/>
              </a:solidFill>
            </a:endParaRPr>
          </a:p>
          <a:p>
            <a:pPr indent="0" lvl="0" marL="0" rtl="0" algn="just">
              <a:lnSpc>
                <a:spcPct val="115000"/>
              </a:lnSpc>
              <a:spcBef>
                <a:spcPts val="40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Each time you edit an image and then move out of the image editor, the image is saved in the Media library separately. This can increase the size of your site folder on a server.  If you have limited space, please check directly with your Hosting provider on how to handle this.</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t/>
            </a:r>
            <a:endParaRPr>
              <a:solidFill>
                <a:schemeClr val="dk1"/>
              </a:solidFill>
            </a:endParaRPr>
          </a:p>
          <a:p>
            <a:pPr indent="0" lvl="0" marL="0" rtl="0" algn="l">
              <a:spcBef>
                <a:spcPts val="600"/>
              </a:spcBef>
              <a:spcAft>
                <a:spcPts val="0"/>
              </a:spcAft>
              <a:buNone/>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86962753de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86962753de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Nemanja - block directory </a:t>
            </a:r>
            <a:br>
              <a:rPr lang="en"/>
            </a:br>
            <a:endParaRPr/>
          </a:p>
          <a:p>
            <a:pPr indent="0" lvl="0" marL="0" rtl="0" algn="l">
              <a:spcBef>
                <a:spcPts val="0"/>
              </a:spcBef>
              <a:spcAft>
                <a:spcPts val="0"/>
              </a:spcAft>
              <a:buClr>
                <a:schemeClr val="dk1"/>
              </a:buClr>
              <a:buSzPts val="1100"/>
              <a:buFont typeface="Arial"/>
              <a:buNone/>
            </a:pPr>
            <a:r>
              <a:rPr lang="en">
                <a:solidFill>
                  <a:schemeClr val="dk1"/>
                </a:solidFill>
              </a:rPr>
              <a:t>Block plugins are small pieces of code - mostly JavaScript-based that outputs some HTML - that provide a block. They are searchable and installable from within the Gutenberg editor itself.</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Regular plugins can add new features and significantly extend functionality, and you search for and install them from the Plugins menu. Block plugins impact a site at the page level while regular plugins mostly impact a site at the architecture and functionality level.</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97f2fdd736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97f2fdd736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Nemanja</a:t>
            </a:r>
            <a:endParaRPr/>
          </a:p>
          <a:p>
            <a:pPr indent="0" lvl="0" marL="0" rtl="0" algn="l">
              <a:spcBef>
                <a:spcPts val="0"/>
              </a:spcBef>
              <a:spcAft>
                <a:spcPts val="0"/>
              </a:spcAft>
              <a:buNone/>
            </a:pPr>
            <a:r>
              <a:t/>
            </a:r>
            <a:endParaRPr/>
          </a:p>
          <a:p>
            <a:pPr indent="0" lvl="0" marL="0" rtl="0" algn="l">
              <a:spcBef>
                <a:spcPts val="0"/>
              </a:spcBef>
              <a:spcAft>
                <a:spcPts val="0"/>
              </a:spcAft>
              <a:buClr>
                <a:srgbClr val="BC5131"/>
              </a:buClr>
              <a:buSzPts val="1100"/>
              <a:buFont typeface="Arial"/>
              <a:buNone/>
            </a:pPr>
            <a:r>
              <a:rPr lang="en"/>
              <a:t>With the new block directory, if you need to add a block to your page and you can’t find it on the list of blocks, you can use the search feature to discover, install and insert third-party blocks to your page.</a:t>
            </a:r>
            <a:endParaRPr/>
          </a:p>
          <a:p>
            <a:pPr indent="0" lvl="0" marL="0" rtl="0" algn="l">
              <a:spcBef>
                <a:spcPts val="0"/>
              </a:spcBef>
              <a:spcAft>
                <a:spcPts val="0"/>
              </a:spcAft>
              <a:buClr>
                <a:srgbClr val="BC5131"/>
              </a:buClr>
              <a:buSzPts val="1100"/>
              <a:buFont typeface="Arial"/>
              <a:buNone/>
            </a:pPr>
            <a:r>
              <a:t/>
            </a:r>
            <a:endParaRPr/>
          </a:p>
          <a:p>
            <a:pPr indent="0" lvl="0" marL="0" rtl="0" algn="l">
              <a:spcBef>
                <a:spcPts val="0"/>
              </a:spcBef>
              <a:spcAft>
                <a:spcPts val="0"/>
              </a:spcAft>
              <a:buClr>
                <a:srgbClr val="BC5131"/>
              </a:buClr>
              <a:buSzPts val="1100"/>
              <a:buFont typeface="Arial"/>
              <a:buNone/>
            </a:pPr>
            <a:r>
              <a:rPr lang="en"/>
              <a:t>When editing a post or page, on the top right corner you will see a plus ‘+’ sign that says “Add Block” when you hover over it. Click on it and you will see a search bar that says “search for a block”. You can enter the name of the block you’re looking for, or simply a keyword, just like you do when searching for regular plugins. If you see the block you want, just click on ‘Add Block’. If you get an error message such as “Error registering block. Try reloading the page.”, click on the ‘reload’ button which will load the page again, and you should be able to access your block plugin immediately.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86962753de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86962753de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Nemanja : Block directory </a:t>
            </a:r>
            <a:endParaRPr/>
          </a:p>
          <a:p>
            <a:pPr indent="0" lvl="0" marL="0" rtl="0" algn="l">
              <a:spcBef>
                <a:spcPts val="0"/>
              </a:spcBef>
              <a:spcAft>
                <a:spcPts val="0"/>
              </a:spcAft>
              <a:buNone/>
            </a:pPr>
            <a:r>
              <a:t/>
            </a:r>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Few remarks on using block directory: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If you don’t have an Administrator role in your WordPress site, you don’t have permission to add plugins, nor can you add new blocks directly from the block directory. You will need to ask your site administrator to install any new blocks.</a:t>
            </a:r>
            <a:endParaRPr sz="1400">
              <a:solidFill>
                <a:srgbClr val="434343"/>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Blocks plugins will appear in the Plugins list page along with your regular plugins, and you will be able to activate or delete them from that page.</a:t>
            </a:r>
            <a:endParaRPr sz="1400">
              <a:solidFill>
                <a:srgbClr val="434343"/>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Blocks make creating and editing posts and pages easier for users. You can safely and seamlessly install block plugins without having to leave the Editor, instead of going through the process of saving what you’re working on and then going over to the Plugins menu. Just search for the block, add it, and continue with your work.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t/>
            </a:r>
            <a:endParaRPr>
              <a:solidFill>
                <a:schemeClr val="dk1"/>
              </a:solidFill>
            </a:endParaRPr>
          </a:p>
          <a:p>
            <a:pPr indent="0" lvl="0" marL="0" rtl="0" algn="l">
              <a:spcBef>
                <a:spcPts val="6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Abha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e965474a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e965474a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need to remove the picture for accessibility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a005f9cb0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a005f9cb0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need to remove the picture for accessibility</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Abha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C5131"/>
                </a:solidFill>
              </a:rPr>
              <a:t>Abha - hand over to Chris </a:t>
            </a:r>
            <a:endParaRPr>
              <a:solidFill>
                <a:srgbClr val="BC5131"/>
              </a:solidFill>
            </a:endParaRPr>
          </a:p>
          <a:p>
            <a:pPr indent="0" lvl="0" marL="0" rtl="0" algn="l">
              <a:spcBef>
                <a:spcPts val="0"/>
              </a:spcBef>
              <a:spcAft>
                <a:spcPts val="0"/>
              </a:spcAft>
              <a:buNone/>
            </a:pPr>
            <a:r>
              <a:rPr lang="en"/>
              <a:t>( NOTE TO CHRIS KEEP POSTURE UP MIC AWAY AND MAKE SURE YOU CAN SEE LIPS) </a:t>
            </a:r>
            <a:br>
              <a:rPr lang="en"/>
            </a:br>
            <a:r>
              <a:rPr lang="en"/>
              <a:t>Thank you for the introduction Abha , </a:t>
            </a:r>
            <a:endParaRPr/>
          </a:p>
          <a:p>
            <a:pPr indent="457200" lvl="0" marL="0" rtl="0" algn="l">
              <a:spcBef>
                <a:spcPts val="0"/>
              </a:spcBef>
              <a:spcAft>
                <a:spcPts val="0"/>
              </a:spcAft>
              <a:buNone/>
            </a:pPr>
            <a:r>
              <a:rPr lang="en"/>
              <a:t>To to kick of and delve into the heart of this presentation this initial </a:t>
            </a:r>
            <a:r>
              <a:rPr lang="en"/>
              <a:t>piece</a:t>
            </a:r>
            <a:r>
              <a:rPr lang="en"/>
              <a:t> will cover a huge part of the 5.5 release which is AUTO UPDATES!!! We would like to prefix this next section with a couple of caveats and dispel some common misconceptions around 5.5: </a:t>
            </a:r>
            <a:endParaRPr/>
          </a:p>
          <a:p>
            <a:pPr indent="457200" lvl="0" marL="0" rtl="0" algn="l">
              <a:spcBef>
                <a:spcPts val="0"/>
              </a:spcBef>
              <a:spcAft>
                <a:spcPts val="0"/>
              </a:spcAft>
              <a:buNone/>
            </a:pPr>
            <a:r>
              <a:rPr lang="en"/>
              <a:t>Auto-updates are ONLY for minor release versions, that means that WordPress should never </a:t>
            </a:r>
            <a:r>
              <a:rPr lang="en"/>
              <a:t>auto update</a:t>
            </a:r>
            <a:r>
              <a:rPr lang="en"/>
              <a:t> and break your site if you don’t opt into major release auto-updates, this mean that WP will update 5.5.1 to 5.5.2 versions NOT 5.6 nor 6.0.  Auto-updates for minor releases have been in WP core for quite a few versions now and the main focus of 5.5 was to move that functionality over to plugins. It does that by adding a new interface into the plugins page in admin ( I will show you an example in the coming slides) and the second caveat I would like to add in here is ( LEAD TO NEXT SLIDE!!! ) </a:t>
            </a:r>
            <a:endParaRPr/>
          </a:p>
          <a:p>
            <a:pPr indent="457200" lvl="0" marL="0" rtl="0" algn="l">
              <a:spcBef>
                <a:spcPts val="0"/>
              </a:spcBef>
              <a:spcAft>
                <a:spcPts val="0"/>
              </a:spcAft>
              <a:buNone/>
            </a:pPr>
            <a:r>
              <a:t/>
            </a:r>
            <a:endParaRPr/>
          </a:p>
          <a:p>
            <a:pPr indent="45720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457200" lvl="0" marL="0" rtl="0" algn="l">
              <a:spcBef>
                <a:spcPts val="0"/>
              </a:spcBef>
              <a:spcAft>
                <a:spcPts val="0"/>
              </a:spcAft>
              <a:buClr>
                <a:schemeClr val="dk1"/>
              </a:buClr>
              <a:buSzPts val="1100"/>
              <a:buFont typeface="Arial"/>
              <a:buNone/>
            </a:pPr>
            <a:r>
              <a:rPr lang="en">
                <a:solidFill>
                  <a:schemeClr val="dk1"/>
                </a:solidFill>
              </a:rPr>
              <a:t>Mention that auto-updates for minor releases to core (eg 5.5.1 - not major releases ) were introduced previously, and this 5.5 is only focused on Plugins / Themes auto updates new additional column on the plugins section of your site (lead to next slide).  </a:t>
            </a:r>
            <a:endParaRPr>
              <a:solidFill>
                <a:schemeClr val="dk1"/>
              </a:solidFill>
            </a:endParaRPr>
          </a:p>
          <a:p>
            <a:pPr indent="45720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WordPress is software and as such it’s an ever evolving organism, all software evolves as technology  improves and because of that potential vulnerabilities ,bugs or  holes potentially may appear, By keeping your site, plugins and themes  updated you are making sure you patch any holes or enable any new functionality as it’s released.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How do you go about doing these updates the RIGHT way: </a:t>
            </a:r>
            <a:endParaRPr>
              <a:solidFill>
                <a:schemeClr val="dk1"/>
              </a:solidFill>
            </a:endParaRPr>
          </a:p>
          <a:p>
            <a:pPr indent="0" lvl="0" marL="0" rtl="0" algn="l">
              <a:spcBef>
                <a:spcPts val="0"/>
              </a:spcBef>
              <a:spcAft>
                <a:spcPts val="0"/>
              </a:spcAft>
              <a:buNone/>
            </a:pPr>
            <a:r>
              <a:rPr lang="en"/>
              <a:t>One of the major points that we can’t recommend enough is that even if you choose to enable auto updates or NOT you should always have a robust backup solution in place, that could be either via a third party service, your host or you could manually perform the backups yourself.  Whatever path you choose to pursue if you keep regular backups then keeping your plugins and themes up to date poses no worries and little risk, if you run into a compatibility issue roll the website back to a previous  version and perform the updates manually to diagnose the issue.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86962753d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86962753d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 -</a:t>
            </a:r>
            <a:endParaRPr/>
          </a:p>
          <a:p>
            <a:pPr indent="0" lvl="0" marL="0" rtl="0" algn="l">
              <a:spcBef>
                <a:spcPts val="0"/>
              </a:spcBef>
              <a:spcAft>
                <a:spcPts val="0"/>
              </a:spcAft>
              <a:buNone/>
            </a:pPr>
            <a:r>
              <a:rPr lang="en"/>
              <a:t>This was the screenshot promised earlier, this indicates the new User interface design of the plugins page in your WordPress admin, notice the new column on the right hand side of the screen this show every plugin and it’s current </a:t>
            </a:r>
            <a:r>
              <a:rPr lang="en"/>
              <a:t>auto update</a:t>
            </a:r>
            <a:r>
              <a:rPr lang="en"/>
              <a:t> status, be it enabled or disabled. This interface allows you to enable auto-update for particular plugins and allows you to turn it off for others ( I.E you may want to disable this on mission critical plugins/themes )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WordPress has been running on a VERY old version of jQuery for many years now and lagging behind the rest of the internet, because of this in 5.5 the WP core team took the brave step of pushing jQuery to the latest stable version, they have chosen to do this in a stepped approach.</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b="1" lang="en"/>
              <a:t>Step one:</a:t>
            </a:r>
            <a:r>
              <a:rPr lang="en"/>
              <a:t> was released in WP 5.5 which is  removing an old jQuery dependency called jQuery migrate </a:t>
            </a:r>
            <a:endParaRPr/>
          </a:p>
          <a:p>
            <a:pPr indent="457200" lvl="0" marL="457200" rtl="0" algn="l">
              <a:spcBef>
                <a:spcPts val="0"/>
              </a:spcBef>
              <a:spcAft>
                <a:spcPts val="0"/>
              </a:spcAft>
              <a:buClr>
                <a:schemeClr val="dk1"/>
              </a:buClr>
              <a:buSzPts val="1100"/>
              <a:buFont typeface="Arial"/>
              <a:buNone/>
            </a:pPr>
            <a:r>
              <a:rPr lang="en"/>
              <a:t>The WordPress.org core team have put together a plugin to re-enable the first file that was removed in 5.5 to help mitigate potential issues and give the plugin and theme authors time to perform the needed updates. </a:t>
            </a:r>
            <a:endParaRPr/>
          </a:p>
          <a:p>
            <a:pPr indent="457200" lvl="0" marL="457200" rtl="0" algn="l">
              <a:spcBef>
                <a:spcPts val="0"/>
              </a:spcBef>
              <a:spcAft>
                <a:spcPts val="0"/>
              </a:spcAft>
              <a:buNone/>
            </a:pPr>
            <a:r>
              <a:rPr lang="en"/>
              <a:t>This plugin is called “enable jquery migrate helper” and can be found on the plugin repo</a:t>
            </a:r>
            <a:endParaRPr/>
          </a:p>
          <a:p>
            <a:pPr indent="457200" lvl="0" marL="457200" rtl="0" algn="l">
              <a:lnSpc>
                <a:spcPct val="115000"/>
              </a:lnSpc>
              <a:spcBef>
                <a:spcPts val="0"/>
              </a:spcBef>
              <a:spcAft>
                <a:spcPts val="0"/>
              </a:spcAft>
              <a:buNone/>
            </a:pPr>
            <a:r>
              <a:rPr lang="en">
                <a:solidFill>
                  <a:schemeClr val="dk1"/>
                </a:solidFill>
              </a:rPr>
              <a:t>After installing this plugin, many people have found that a lot of the errors they have experianced during the 5.5 update have disappeared.</a:t>
            </a:r>
            <a:endParaRPr>
              <a:solidFill>
                <a:schemeClr val="dk1"/>
              </a:solidFill>
            </a:endParaRPr>
          </a:p>
          <a:p>
            <a:pPr indent="457200" lvl="0" marL="457200" rtl="0" algn="l">
              <a:lnSpc>
                <a:spcPct val="115000"/>
              </a:lnSpc>
              <a:spcBef>
                <a:spcPts val="0"/>
              </a:spcBef>
              <a:spcAft>
                <a:spcPts val="0"/>
              </a:spcAft>
              <a:buNone/>
            </a:pPr>
            <a:r>
              <a:t/>
            </a:r>
            <a:endParaRPr>
              <a:solidFill>
                <a:schemeClr val="dk1"/>
              </a:solidFill>
            </a:endParaRPr>
          </a:p>
          <a:p>
            <a:pPr indent="0" lvl="0" marL="0" rtl="0" algn="l">
              <a:spcBef>
                <a:spcPts val="0"/>
              </a:spcBef>
              <a:spcAft>
                <a:spcPts val="0"/>
              </a:spcAft>
              <a:buNone/>
            </a:pPr>
            <a:r>
              <a:rPr b="1" lang="en"/>
              <a:t>Step two: </a:t>
            </a:r>
            <a:r>
              <a:rPr lang="en"/>
              <a:t>planned  for wp 5.6 will be to fully remove the old version of jQuery and to help with this migration they have also provided a great plugin called: “Test jQuery updates” </a:t>
            </a:r>
            <a:endParaRPr/>
          </a:p>
          <a:p>
            <a:pPr indent="0" lvl="0" marL="0" rtl="0" algn="l">
              <a:spcBef>
                <a:spcPts val="0"/>
              </a:spcBef>
              <a:spcAft>
                <a:spcPts val="0"/>
              </a:spcAft>
              <a:buNone/>
            </a:pPr>
            <a:r>
              <a:rPr lang="en"/>
              <a:t>		You </a:t>
            </a:r>
            <a:r>
              <a:rPr b="1" lang="en"/>
              <a:t>SHOULD </a:t>
            </a:r>
            <a:r>
              <a:rPr lang="en"/>
              <a:t> enable this plugin on any sites you maintain and test the newest version of jQuery ( ideally on a staging site ;) ) this will </a:t>
            </a:r>
            <a:r>
              <a:rPr lang="en"/>
              <a:t>illustrate</a:t>
            </a:r>
            <a:r>
              <a:rPr lang="en"/>
              <a:t> any errors that may occur, and enable you to fix them before the 5.6 update comes out.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https://wordpress.org/plugins/enable-jquery-migrate-helper/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97a0f31144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97a0f31144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RECAP HOW TO FIND THIS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97f2fdd736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97f2fdd736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RECAP THIS TO REINFORCE THIS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93d1344bd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93d1344b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Nemanja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Sitemaps.org says:</a:t>
            </a:r>
            <a:br>
              <a:rPr lang="en"/>
            </a:br>
            <a:r>
              <a:rPr lang="en"/>
              <a:t>Web crawlers usually discover pages from links within the site and from other sites. Sitemaps supplement this data to allow crawlers that support Sitemaps to pick up all URLs in the Sitemap and learn about those URLs using the associated metadata. Using the Sitemap protocol does not guarantee that web pages are included in search engines, but provides hints for web crawlers to do a better job of crawling your site.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other words: </a:t>
            </a:r>
            <a:r>
              <a:rPr lang="en">
                <a:solidFill>
                  <a:schemeClr val="dk1"/>
                </a:solidFill>
              </a:rPr>
              <a:t>A good XML sitemap acts as a roadmap of your website that leads web crawlers to your content.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XML sitemaps can be good for SEO, as they allow web crawlers to quickly find your unique content, even if your internal linking isn’t perfect.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For a long time WordPress community was looking for different ways to make this happen. Adding plugins, adding 3rd party services, etc.</a:t>
            </a:r>
            <a:endParaRPr/>
          </a:p>
          <a:p>
            <a:pPr indent="0" lvl="0" marL="0" rtl="0" algn="l">
              <a:spcBef>
                <a:spcPts val="0"/>
              </a:spcBef>
              <a:spcAft>
                <a:spcPts val="0"/>
              </a:spcAft>
              <a:buClr>
                <a:schemeClr val="dk1"/>
              </a:buClr>
              <a:buSzPts val="1100"/>
              <a:buFont typeface="Arial"/>
              <a:buNone/>
            </a:pPr>
            <a:r>
              <a:rPr lang="en"/>
              <a:t>As of WordPress 5.5 this is not needed anymore. Extensible XML sitemap functionality is part of WordPress core.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While it does bring basic level of XML sitemaps implementation, it is far more better than having nothing.</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1.png"/><Relationship Id="rId5"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7.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hyperlink" Target="https://translate.google.com/community"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WordPress 5.5</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f</a:t>
            </a:r>
            <a:r>
              <a:rPr lang="en" sz="2400"/>
              <a:t>eatures, updates and upgrades</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2" name="Shape 142"/>
        <p:cNvGrpSpPr/>
        <p:nvPr/>
      </p:nvGrpSpPr>
      <p:grpSpPr>
        <a:xfrm>
          <a:off x="0" y="0"/>
          <a:ext cx="0" cy="0"/>
          <a:chOff x="0" y="0"/>
          <a:chExt cx="0" cy="0"/>
        </a:xfrm>
      </p:grpSpPr>
      <p:pic>
        <p:nvPicPr>
          <p:cNvPr id="143" name="Google Shape;143;p22"/>
          <p:cNvPicPr preferRelativeResize="0"/>
          <p:nvPr/>
        </p:nvPicPr>
        <p:blipFill rotWithShape="1">
          <a:blip r:embed="rId3">
            <a:alphaModFix/>
          </a:blip>
          <a:srcRect b="0" l="0" r="52006" t="0"/>
          <a:stretch/>
        </p:blipFill>
        <p:spPr>
          <a:xfrm>
            <a:off x="-13474" y="0"/>
            <a:ext cx="4846224" cy="5143500"/>
          </a:xfrm>
          <a:prstGeom prst="rect">
            <a:avLst/>
          </a:prstGeom>
          <a:noFill/>
          <a:ln>
            <a:noFill/>
          </a:ln>
        </p:spPr>
      </p:pic>
      <p:sp>
        <p:nvSpPr>
          <p:cNvPr id="144" name="Google Shape;144;p22"/>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XML Sitemaps</a:t>
            </a:r>
            <a:r>
              <a:rPr lang="en" sz="3000">
                <a:solidFill>
                  <a:schemeClr val="dk1"/>
                </a:solidFill>
              </a:rPr>
              <a:t> </a:t>
            </a:r>
            <a:endParaRPr sz="3000">
              <a:solidFill>
                <a:schemeClr val="dk1"/>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Makes following content types indexable</a:t>
            </a:r>
            <a:endParaRPr sz="1800">
              <a:solidFill>
                <a:srgbClr val="000000"/>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 Homepage</a:t>
            </a:r>
            <a:br>
              <a:rPr lang="en" sz="1800">
                <a:solidFill>
                  <a:srgbClr val="000000"/>
                </a:solidFill>
              </a:rPr>
            </a:br>
            <a:r>
              <a:rPr lang="en" sz="1800">
                <a:solidFill>
                  <a:srgbClr val="000000"/>
                </a:solidFill>
              </a:rPr>
              <a:t>– Posts page</a:t>
            </a:r>
            <a:br>
              <a:rPr lang="en" sz="1800">
                <a:solidFill>
                  <a:srgbClr val="000000"/>
                </a:solidFill>
              </a:rPr>
            </a:br>
            <a:r>
              <a:rPr lang="en" sz="1800">
                <a:solidFill>
                  <a:srgbClr val="000000"/>
                </a:solidFill>
              </a:rPr>
              <a:t>– Core Post Types (Pages and Posts)</a:t>
            </a:r>
            <a:br>
              <a:rPr lang="en" sz="1800">
                <a:solidFill>
                  <a:srgbClr val="000000"/>
                </a:solidFill>
              </a:rPr>
            </a:br>
            <a:r>
              <a:rPr lang="en" sz="1800">
                <a:solidFill>
                  <a:srgbClr val="000000"/>
                </a:solidFill>
              </a:rPr>
              <a:t>– Custom Post Types</a:t>
            </a:r>
            <a:br>
              <a:rPr lang="en" sz="1800">
                <a:solidFill>
                  <a:srgbClr val="000000"/>
                </a:solidFill>
              </a:rPr>
            </a:br>
            <a:r>
              <a:rPr lang="en" sz="1800">
                <a:solidFill>
                  <a:srgbClr val="000000"/>
                </a:solidFill>
              </a:rPr>
              <a:t>– Core Taxonomies (Tags and Categories)</a:t>
            </a:r>
            <a:br>
              <a:rPr lang="en" sz="1800">
                <a:solidFill>
                  <a:srgbClr val="000000"/>
                </a:solidFill>
              </a:rPr>
            </a:br>
            <a:r>
              <a:rPr lang="en" sz="1800">
                <a:solidFill>
                  <a:srgbClr val="000000"/>
                </a:solidFill>
              </a:rPr>
              <a:t>– Custom Taxonomies</a:t>
            </a:r>
            <a:br>
              <a:rPr lang="en" sz="1800">
                <a:solidFill>
                  <a:srgbClr val="000000"/>
                </a:solidFill>
              </a:rPr>
            </a:br>
            <a:r>
              <a:rPr lang="en" sz="1800">
                <a:solidFill>
                  <a:srgbClr val="000000"/>
                </a:solidFill>
              </a:rPr>
              <a:t>– Users (Authors)</a:t>
            </a:r>
            <a:endParaRPr sz="1800">
              <a:solidFill>
                <a:srgbClr val="000000"/>
              </a:solidFill>
            </a:endParaRPr>
          </a:p>
        </p:txBody>
      </p:sp>
      <p:grpSp>
        <p:nvGrpSpPr>
          <p:cNvPr id="145" name="Google Shape;145;p22"/>
          <p:cNvGrpSpPr/>
          <p:nvPr/>
        </p:nvGrpSpPr>
        <p:grpSpPr>
          <a:xfrm>
            <a:off x="134988" y="2464035"/>
            <a:ext cx="2212050" cy="2537076"/>
            <a:chOff x="6803275" y="395363"/>
            <a:chExt cx="2212050" cy="2537076"/>
          </a:xfrm>
        </p:grpSpPr>
        <p:pic>
          <p:nvPicPr>
            <p:cNvPr id="146" name="Google Shape;146;p22"/>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47" name="Google Shape;147;p22"/>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48" name="Google Shape;148;p22"/>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The robots.txt file exposed by WordPress will reference the sitemap index</a:t>
              </a:r>
              <a:endParaRPr b="1" sz="1200">
                <a:solidFill>
                  <a:schemeClr val="dk1"/>
                </a:solidFill>
                <a:latin typeface="Raleway"/>
                <a:ea typeface="Raleway"/>
                <a:cs typeface="Raleway"/>
                <a:sym typeface="Raleway"/>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2" name="Shape 152"/>
        <p:cNvGrpSpPr/>
        <p:nvPr/>
      </p:nvGrpSpPr>
      <p:grpSpPr>
        <a:xfrm>
          <a:off x="0" y="0"/>
          <a:ext cx="0" cy="0"/>
          <a:chOff x="0" y="0"/>
          <a:chExt cx="0" cy="0"/>
        </a:xfrm>
      </p:grpSpPr>
      <p:pic>
        <p:nvPicPr>
          <p:cNvPr id="153" name="Google Shape;153;p23"/>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54" name="Google Shape;154;p23"/>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55" name="Google Shape;155;p23"/>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4</a:t>
            </a:r>
            <a:r>
              <a:rPr b="1" lang="en" sz="3000">
                <a:solidFill>
                  <a:schemeClr val="lt2"/>
                </a:solidFill>
                <a:latin typeface="Raleway"/>
                <a:ea typeface="Raleway"/>
                <a:cs typeface="Raleway"/>
                <a:sym typeface="Raleway"/>
              </a:rPr>
              <a:t>. Lazy-loading</a:t>
            </a:r>
            <a:endParaRPr b="1" sz="3000">
              <a:solidFill>
                <a:schemeClr val="lt2"/>
              </a:solidFill>
              <a:latin typeface="Raleway"/>
              <a:ea typeface="Raleway"/>
              <a:cs typeface="Raleway"/>
              <a:sym typeface="Raleway"/>
            </a:endParaRPr>
          </a:p>
        </p:txBody>
      </p:sp>
      <p:sp>
        <p:nvSpPr>
          <p:cNvPr id="156" name="Google Shape;156;p23"/>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Native support for lazy-loaded images utilizing new browser standards.</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Browser supported</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No plugins</a:t>
            </a:r>
            <a:br>
              <a:rPr lang="en" sz="1400">
                <a:latin typeface="Raleway"/>
                <a:ea typeface="Raleway"/>
                <a:cs typeface="Raleway"/>
                <a:sym typeface="Raleway"/>
              </a:rPr>
            </a:br>
            <a:endParaRPr sz="1200">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0" name="Shape 160"/>
        <p:cNvGrpSpPr/>
        <p:nvPr/>
      </p:nvGrpSpPr>
      <p:grpSpPr>
        <a:xfrm>
          <a:off x="0" y="0"/>
          <a:ext cx="0" cy="0"/>
          <a:chOff x="0" y="0"/>
          <a:chExt cx="0" cy="0"/>
        </a:xfrm>
      </p:grpSpPr>
      <p:pic>
        <p:nvPicPr>
          <p:cNvPr id="161" name="Google Shape;161;p24"/>
          <p:cNvPicPr preferRelativeResize="0"/>
          <p:nvPr/>
        </p:nvPicPr>
        <p:blipFill>
          <a:blip r:embed="rId3">
            <a:alphaModFix/>
          </a:blip>
          <a:stretch>
            <a:fillRect/>
          </a:stretch>
        </p:blipFill>
        <p:spPr>
          <a:xfrm>
            <a:off x="0" y="0"/>
            <a:ext cx="9144002" cy="5143499"/>
          </a:xfrm>
          <a:prstGeom prst="rect">
            <a:avLst/>
          </a:prstGeom>
          <a:noFill/>
          <a:ln cap="flat" cmpd="sng" w="9525">
            <a:solidFill>
              <a:schemeClr val="dk1"/>
            </a:solidFill>
            <a:prstDash val="solid"/>
            <a:round/>
            <a:headEnd len="sm" w="sm" type="none"/>
            <a:tailEnd len="sm" w="sm" type="none"/>
          </a:ln>
        </p:spPr>
      </p:pic>
      <p:sp>
        <p:nvSpPr>
          <p:cNvPr id="162" name="Google Shape;162;p24"/>
          <p:cNvSpPr/>
          <p:nvPr/>
        </p:nvSpPr>
        <p:spPr>
          <a:xfrm>
            <a:off x="283000" y="297900"/>
            <a:ext cx="4547700" cy="45477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4"/>
          <p:cNvSpPr/>
          <p:nvPr/>
        </p:nvSpPr>
        <p:spPr>
          <a:xfrm>
            <a:off x="-12425" y="0"/>
            <a:ext cx="6330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txBox="1"/>
          <p:nvPr>
            <p:ph idx="4294967295" type="body"/>
          </p:nvPr>
        </p:nvSpPr>
        <p:spPr>
          <a:xfrm>
            <a:off x="481300" y="529650"/>
            <a:ext cx="4151100" cy="4084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According to HTTPArchive, images are the most requested asset type for most websites and usually take up more bandwidth than any other resource. At the 90th percentile, sites send about 4.7 MB of images on desktop and mobile.</a:t>
            </a:r>
            <a:endParaRPr>
              <a:solidFill>
                <a:schemeClr val="lt1"/>
              </a:solidFill>
            </a:endParaRPr>
          </a:p>
          <a:p>
            <a:pPr indent="0" lvl="0" marL="0" rtl="0" algn="l">
              <a:lnSpc>
                <a:spcPct val="100000"/>
              </a:lnSpc>
              <a:spcBef>
                <a:spcPts val="1600"/>
              </a:spcBef>
              <a:spcAft>
                <a:spcPts val="0"/>
              </a:spcAft>
              <a:buNone/>
            </a:pPr>
            <a:r>
              <a:rPr lang="en">
                <a:solidFill>
                  <a:schemeClr val="lt1"/>
                </a:solidFill>
              </a:rPr>
              <a:t>___</a:t>
            </a:r>
            <a:endParaRPr>
              <a:solidFill>
                <a:schemeClr val="lt1"/>
              </a:solidFill>
            </a:endParaRPr>
          </a:p>
          <a:p>
            <a:pPr indent="0" lvl="0" marL="0" rtl="0" algn="l">
              <a:lnSpc>
                <a:spcPct val="100000"/>
              </a:lnSpc>
              <a:spcBef>
                <a:spcPts val="1600"/>
              </a:spcBef>
              <a:spcAft>
                <a:spcPts val="1600"/>
              </a:spcAft>
              <a:buNone/>
            </a:pPr>
            <a:r>
              <a:rPr lang="en">
                <a:solidFill>
                  <a:schemeClr val="lt1"/>
                </a:solidFill>
              </a:rPr>
              <a:t>Native lazy-loading for the web, web.dev</a:t>
            </a:r>
            <a:endParaRPr>
              <a:solidFill>
                <a:schemeClr val="lt1"/>
              </a:solidFill>
            </a:endParaRPr>
          </a:p>
        </p:txBody>
      </p:sp>
      <p:sp>
        <p:nvSpPr>
          <p:cNvPr id="165" name="Google Shape;165;p24"/>
          <p:cNvSpPr/>
          <p:nvPr/>
        </p:nvSpPr>
        <p:spPr>
          <a:xfrm>
            <a:off x="6848850" y="1893850"/>
            <a:ext cx="2180100" cy="7548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9" name="Shape 169"/>
        <p:cNvGrpSpPr/>
        <p:nvPr/>
      </p:nvGrpSpPr>
      <p:grpSpPr>
        <a:xfrm>
          <a:off x="0" y="0"/>
          <a:ext cx="0" cy="0"/>
          <a:chOff x="0" y="0"/>
          <a:chExt cx="0" cy="0"/>
        </a:xfrm>
      </p:grpSpPr>
      <p:pic>
        <p:nvPicPr>
          <p:cNvPr id="170" name="Google Shape;170;p2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71" name="Google Shape;171;p2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72" name="Google Shape;172;p2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4</a:t>
            </a:r>
            <a:r>
              <a:rPr b="1" lang="en" sz="3000">
                <a:solidFill>
                  <a:schemeClr val="lt2"/>
                </a:solidFill>
                <a:latin typeface="Raleway"/>
                <a:ea typeface="Raleway"/>
                <a:cs typeface="Raleway"/>
                <a:sym typeface="Raleway"/>
              </a:rPr>
              <a:t>. Gutenberg</a:t>
            </a:r>
            <a:endParaRPr b="1" sz="3000">
              <a:solidFill>
                <a:schemeClr val="lt2"/>
              </a:solidFill>
              <a:latin typeface="Raleway"/>
              <a:ea typeface="Raleway"/>
              <a:cs typeface="Raleway"/>
              <a:sym typeface="Raleway"/>
            </a:endParaRPr>
          </a:p>
        </p:txBody>
      </p:sp>
      <p:sp>
        <p:nvSpPr>
          <p:cNvPr id="173" name="Google Shape;173;p25"/>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each new WordPress release brings tons of updates to the editor. This one will come with many such improvements and new features that will enhance your writing experience several folds</a:t>
            </a:r>
            <a:r>
              <a:rPr lang="en" sz="1200">
                <a:latin typeface="Raleway"/>
                <a:ea typeface="Raleway"/>
                <a:cs typeface="Raleway"/>
                <a:sym typeface="Raleway"/>
              </a:rPr>
              <a:t>.</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UI improvements</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Block Patterns</a:t>
            </a:r>
            <a:endParaRPr b="1" sz="1400">
              <a:solidFill>
                <a:schemeClr val="dk1"/>
              </a:solidFill>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Inline image editing</a:t>
            </a:r>
            <a:br>
              <a:rPr lang="en" sz="1400">
                <a:latin typeface="Raleway"/>
                <a:ea typeface="Raleway"/>
                <a:cs typeface="Raleway"/>
                <a:sym typeface="Raleway"/>
              </a:rPr>
            </a:br>
            <a:endParaRPr sz="1200">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6"/>
          <p:cNvPicPr preferRelativeResize="0"/>
          <p:nvPr/>
        </p:nvPicPr>
        <p:blipFill>
          <a:blip r:embed="rId3">
            <a:alphaModFix/>
          </a:blip>
          <a:stretch>
            <a:fillRect/>
          </a:stretch>
        </p:blipFill>
        <p:spPr>
          <a:xfrm>
            <a:off x="-26105" y="0"/>
            <a:ext cx="9246304" cy="5532425"/>
          </a:xfrm>
          <a:prstGeom prst="rect">
            <a:avLst/>
          </a:prstGeom>
          <a:noFill/>
          <a:ln>
            <a:noFill/>
          </a:ln>
        </p:spPr>
      </p:pic>
      <p:grpSp>
        <p:nvGrpSpPr>
          <p:cNvPr id="179" name="Google Shape;179;p26"/>
          <p:cNvGrpSpPr/>
          <p:nvPr/>
        </p:nvGrpSpPr>
        <p:grpSpPr>
          <a:xfrm>
            <a:off x="6781388" y="2464035"/>
            <a:ext cx="2212050" cy="2537076"/>
            <a:chOff x="6803275" y="395363"/>
            <a:chExt cx="2212050" cy="2537076"/>
          </a:xfrm>
        </p:grpSpPr>
        <p:pic>
          <p:nvPicPr>
            <p:cNvPr id="180" name="Google Shape;180;p26"/>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81" name="Google Shape;181;p26"/>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82" name="Google Shape;182;p26"/>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Borders around toolbars and buttons, new icons, and focus highlighting are introduced to improve UX.</a:t>
              </a:r>
              <a:endParaRPr sz="1200">
                <a:solidFill>
                  <a:schemeClr val="dk2"/>
                </a:solidFill>
                <a:latin typeface="Raleway"/>
                <a:ea typeface="Raleway"/>
                <a:cs typeface="Raleway"/>
                <a:sym typeface="Raleway"/>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7"/>
          <p:cNvPicPr preferRelativeResize="0"/>
          <p:nvPr/>
        </p:nvPicPr>
        <p:blipFill>
          <a:blip r:embed="rId3">
            <a:alphaModFix/>
          </a:blip>
          <a:stretch>
            <a:fillRect/>
          </a:stretch>
        </p:blipFill>
        <p:spPr>
          <a:xfrm>
            <a:off x="0" y="0"/>
            <a:ext cx="9143999" cy="5469903"/>
          </a:xfrm>
          <a:prstGeom prst="rect">
            <a:avLst/>
          </a:prstGeom>
          <a:noFill/>
          <a:ln>
            <a:noFill/>
          </a:ln>
        </p:spPr>
      </p:pic>
      <p:grpSp>
        <p:nvGrpSpPr>
          <p:cNvPr id="188" name="Google Shape;188;p27"/>
          <p:cNvGrpSpPr/>
          <p:nvPr/>
        </p:nvGrpSpPr>
        <p:grpSpPr>
          <a:xfrm>
            <a:off x="6781388" y="2464035"/>
            <a:ext cx="2212050" cy="2537076"/>
            <a:chOff x="6803275" y="395363"/>
            <a:chExt cx="2212050" cy="2537076"/>
          </a:xfrm>
        </p:grpSpPr>
        <p:pic>
          <p:nvPicPr>
            <p:cNvPr id="189" name="Google Shape;189;p27"/>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90" name="Google Shape;190;p27"/>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91" name="Google Shape;191;p27"/>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Block Patterns are predefined block layouts, ready to insert and tweak</a:t>
              </a:r>
              <a:endParaRPr sz="1200">
                <a:solidFill>
                  <a:schemeClr val="dk2"/>
                </a:solidFill>
                <a:latin typeface="Raleway"/>
                <a:ea typeface="Raleway"/>
                <a:cs typeface="Raleway"/>
                <a:sym typeface="Raleway"/>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28"/>
          <p:cNvPicPr preferRelativeResize="0"/>
          <p:nvPr/>
        </p:nvPicPr>
        <p:blipFill>
          <a:blip r:embed="rId3">
            <a:alphaModFix/>
          </a:blip>
          <a:stretch>
            <a:fillRect/>
          </a:stretch>
        </p:blipFill>
        <p:spPr>
          <a:xfrm>
            <a:off x="0" y="0"/>
            <a:ext cx="9143999" cy="5457197"/>
          </a:xfrm>
          <a:prstGeom prst="rect">
            <a:avLst/>
          </a:prstGeom>
          <a:noFill/>
          <a:ln>
            <a:noFill/>
          </a:ln>
        </p:spPr>
      </p:pic>
      <p:grpSp>
        <p:nvGrpSpPr>
          <p:cNvPr id="197" name="Google Shape;197;p28"/>
          <p:cNvGrpSpPr/>
          <p:nvPr/>
        </p:nvGrpSpPr>
        <p:grpSpPr>
          <a:xfrm>
            <a:off x="6781388" y="2464035"/>
            <a:ext cx="2212050" cy="2537076"/>
            <a:chOff x="6803275" y="395363"/>
            <a:chExt cx="2212050" cy="2537076"/>
          </a:xfrm>
        </p:grpSpPr>
        <p:pic>
          <p:nvPicPr>
            <p:cNvPr id="198" name="Google Shape;198;p28"/>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99" name="Google Shape;199;p28"/>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200" name="Google Shape;200;p28"/>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Do some basic image editing like crop, resize, rotate, and scale without opening media library</a:t>
              </a:r>
              <a:endParaRPr sz="1200">
                <a:solidFill>
                  <a:schemeClr val="dk2"/>
                </a:solidFill>
                <a:latin typeface="Raleway"/>
                <a:ea typeface="Raleway"/>
                <a:cs typeface="Raleway"/>
                <a:sym typeface="Raleway"/>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4" name="Shape 204"/>
        <p:cNvGrpSpPr/>
        <p:nvPr/>
      </p:nvGrpSpPr>
      <p:grpSpPr>
        <a:xfrm>
          <a:off x="0" y="0"/>
          <a:ext cx="0" cy="0"/>
          <a:chOff x="0" y="0"/>
          <a:chExt cx="0" cy="0"/>
        </a:xfrm>
      </p:grpSpPr>
      <p:pic>
        <p:nvPicPr>
          <p:cNvPr id="205" name="Google Shape;205;p29"/>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206" name="Google Shape;206;p29"/>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07" name="Google Shape;207;p29"/>
          <p:cNvSpPr txBox="1"/>
          <p:nvPr/>
        </p:nvSpPr>
        <p:spPr>
          <a:xfrm>
            <a:off x="2855550" y="769425"/>
            <a:ext cx="3432900" cy="97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5</a:t>
            </a:r>
            <a:r>
              <a:rPr b="1" lang="en" sz="3000">
                <a:solidFill>
                  <a:schemeClr val="lt2"/>
                </a:solidFill>
                <a:latin typeface="Raleway"/>
                <a:ea typeface="Raleway"/>
                <a:cs typeface="Raleway"/>
                <a:sym typeface="Raleway"/>
              </a:rPr>
              <a:t>. The Block Directory</a:t>
            </a:r>
            <a:endParaRPr b="1" sz="3000">
              <a:solidFill>
                <a:schemeClr val="lt2"/>
              </a:solidFill>
              <a:latin typeface="Raleway"/>
              <a:ea typeface="Raleway"/>
              <a:cs typeface="Raleway"/>
              <a:sym typeface="Raleway"/>
            </a:endParaRPr>
          </a:p>
        </p:txBody>
      </p:sp>
      <p:sp>
        <p:nvSpPr>
          <p:cNvPr id="208" name="Google Shape;208;p29"/>
          <p:cNvSpPr txBox="1"/>
          <p:nvPr>
            <p:ph idx="4294967295" type="body"/>
          </p:nvPr>
        </p:nvSpPr>
        <p:spPr>
          <a:xfrm>
            <a:off x="2855550" y="1741651"/>
            <a:ext cx="3432900" cy="29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a:t>
            </a:r>
            <a:endParaRPr sz="1200">
              <a:latin typeface="Raleway"/>
              <a:ea typeface="Raleway"/>
              <a:cs typeface="Raleway"/>
              <a:sym typeface="Raleway"/>
            </a:endParaRPr>
          </a:p>
          <a:p>
            <a:pPr indent="0" lvl="0" marL="0" rtl="0" algn="l">
              <a:spcBef>
                <a:spcPts val="1600"/>
              </a:spcBef>
              <a:spcAft>
                <a:spcPts val="0"/>
              </a:spcAft>
              <a:buClr>
                <a:schemeClr val="dk2"/>
              </a:buClr>
              <a:buSzPts val="1100"/>
              <a:buFont typeface="Arial"/>
              <a:buNone/>
            </a:pPr>
            <a:r>
              <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Simple search</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Quick install</a:t>
            </a:r>
            <a:br>
              <a:rPr lang="en" sz="1400">
                <a:latin typeface="Raleway"/>
                <a:ea typeface="Raleway"/>
                <a:cs typeface="Raleway"/>
                <a:sym typeface="Raleway"/>
              </a:rPr>
            </a:br>
            <a:endParaRPr sz="1200">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30"/>
          <p:cNvPicPr preferRelativeResize="0"/>
          <p:nvPr/>
        </p:nvPicPr>
        <p:blipFill>
          <a:blip r:embed="rId3">
            <a:alphaModFix/>
          </a:blip>
          <a:stretch>
            <a:fillRect/>
          </a:stretch>
        </p:blipFill>
        <p:spPr>
          <a:xfrm>
            <a:off x="627925" y="0"/>
            <a:ext cx="7888145"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31"/>
          <p:cNvPicPr preferRelativeResize="0"/>
          <p:nvPr/>
        </p:nvPicPr>
        <p:blipFill>
          <a:blip r:embed="rId3">
            <a:alphaModFix/>
          </a:blip>
          <a:stretch>
            <a:fillRect/>
          </a:stretch>
        </p:blipFill>
        <p:spPr>
          <a:xfrm>
            <a:off x="0" y="0"/>
            <a:ext cx="9143999" cy="5481304"/>
          </a:xfrm>
          <a:prstGeom prst="rect">
            <a:avLst/>
          </a:prstGeom>
          <a:noFill/>
          <a:ln>
            <a:noFill/>
          </a:ln>
        </p:spPr>
      </p:pic>
      <p:grpSp>
        <p:nvGrpSpPr>
          <p:cNvPr id="219" name="Google Shape;219;p31"/>
          <p:cNvGrpSpPr/>
          <p:nvPr/>
        </p:nvGrpSpPr>
        <p:grpSpPr>
          <a:xfrm>
            <a:off x="6781388" y="2464035"/>
            <a:ext cx="2212050" cy="2537076"/>
            <a:chOff x="6803275" y="395363"/>
            <a:chExt cx="2212050" cy="2537076"/>
          </a:xfrm>
        </p:grpSpPr>
        <p:pic>
          <p:nvPicPr>
            <p:cNvPr id="220" name="Google Shape;220;p31"/>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221" name="Google Shape;221;p31"/>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222" name="Google Shape;222;p31"/>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Block directory makes it possible to easy search and install block you need at the moment.</a:t>
              </a:r>
              <a:endParaRPr sz="1200">
                <a:solidFill>
                  <a:schemeClr val="dk2"/>
                </a:solidFill>
                <a:latin typeface="Raleway"/>
                <a:ea typeface="Raleway"/>
                <a:cs typeface="Raleway"/>
                <a:sym typeface="Raleway"/>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WordPress 5.5</a:t>
            </a:r>
            <a:endParaRPr sz="2400"/>
          </a:p>
        </p:txBody>
      </p:sp>
      <p:sp>
        <p:nvSpPr>
          <p:cNvPr id="79" name="Google Shape;79;p14"/>
          <p:cNvSpPr txBox="1"/>
          <p:nvPr>
            <p:ph idx="4294967295" type="title"/>
          </p:nvPr>
        </p:nvSpPr>
        <p:spPr>
          <a:xfrm>
            <a:off x="535775" y="1869475"/>
            <a:ext cx="5197200" cy="1823700"/>
          </a:xfrm>
          <a:prstGeom prst="rect">
            <a:avLst/>
          </a:prstGeom>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Font typeface="Lato"/>
              <a:buChar char="●"/>
            </a:pPr>
            <a:r>
              <a:rPr b="0" lang="en" sz="1800">
                <a:latin typeface="Lato"/>
                <a:ea typeface="Lato"/>
                <a:cs typeface="Lato"/>
                <a:sym typeface="Lato"/>
              </a:rPr>
              <a:t>Auto-updates of Themes and Plugins</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Sitemaps XML</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Browser-based images lazy loading</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Gutenberg updates</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The Block Directory</a:t>
            </a:r>
            <a:endParaRPr b="0" sz="1800">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2"/>
          <p:cNvSpPr txBox="1"/>
          <p:nvPr>
            <p:ph type="title"/>
          </p:nvPr>
        </p:nvSpPr>
        <p:spPr>
          <a:xfrm>
            <a:off x="0" y="712150"/>
            <a:ext cx="91440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HUGE</a:t>
            </a:r>
            <a:r>
              <a:rPr lang="en">
                <a:solidFill>
                  <a:schemeClr val="dk1"/>
                </a:solidFill>
              </a:rPr>
              <a:t> thanks</a:t>
            </a:r>
            <a:r>
              <a:rPr lang="en"/>
              <a:t> to everyone in the </a:t>
            </a:r>
            <a:r>
              <a:rPr lang="en">
                <a:solidFill>
                  <a:schemeClr val="accent5"/>
                </a:solidFill>
                <a:uFill>
                  <a:noFill/>
                </a:uFill>
                <a:hlinkClick r:id="rId3">
                  <a:extLst>
                    <a:ext uri="{A12FA001-AC4F-418D-AE19-62706E023703}">
                      <ahyp:hlinkClr val="tx"/>
                    </a:ext>
                  </a:extLst>
                </a:hlinkClick>
              </a:rPr>
              <a:t>community</a:t>
            </a:r>
            <a:r>
              <a:rPr lang="en"/>
              <a:t> who participated in WordPress 5.5 and subsequent minor releases</a:t>
            </a:r>
            <a:r>
              <a:rPr lang="en"/>
              <a: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3"/>
          <p:cNvSpPr txBox="1"/>
          <p:nvPr>
            <p:ph type="title"/>
          </p:nvPr>
        </p:nvSpPr>
        <p:spPr>
          <a:xfrm>
            <a:off x="631800" y="712150"/>
            <a:ext cx="79680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500"/>
              <a:t>This presentation, accompanying slides, questions and answers on the releases, and social media posts on the new features are all available for WordPress Meetups to use and adapt.</a:t>
            </a:r>
            <a:endParaRPr b="0" sz="2500"/>
          </a:p>
          <a:p>
            <a:pPr indent="0" lvl="0" marL="0" rtl="0" algn="l">
              <a:spcBef>
                <a:spcPts val="0"/>
              </a:spcBef>
              <a:spcAft>
                <a:spcPts val="0"/>
              </a:spcAft>
              <a:buNone/>
            </a:pPr>
            <a:r>
              <a:t/>
            </a:r>
            <a:endParaRPr b="0" sz="2500"/>
          </a:p>
          <a:p>
            <a:pPr indent="0" lvl="0" marL="0" rtl="0" algn="l">
              <a:spcBef>
                <a:spcPts val="0"/>
              </a:spcBef>
              <a:spcAft>
                <a:spcPts val="0"/>
              </a:spcAft>
              <a:buNone/>
            </a:pPr>
            <a:r>
              <a:rPr b="0" lang="en" sz="2500"/>
              <a:t>Thanks to the Make WordPress Marketing Team </a:t>
            </a:r>
            <a:br>
              <a:rPr b="0" lang="en" sz="2500"/>
            </a:br>
            <a:r>
              <a:rPr b="0" lang="en" sz="2500"/>
              <a:t>and members of other teams who worked </a:t>
            </a:r>
            <a:br>
              <a:rPr b="0" lang="en" sz="2500"/>
            </a:br>
            <a:r>
              <a:rPr b="0" lang="en" sz="2500"/>
              <a:t>on these resources.</a:t>
            </a:r>
            <a:endParaRPr b="0" sz="2500"/>
          </a:p>
          <a:p>
            <a:pPr indent="0" lvl="0" marL="0" rtl="0" algn="l">
              <a:spcBef>
                <a:spcPts val="0"/>
              </a:spcBef>
              <a:spcAft>
                <a:spcPts val="0"/>
              </a:spcAft>
              <a:buNone/>
            </a:pPr>
            <a:r>
              <a:t/>
            </a:r>
            <a:endParaRPr b="0" sz="2500"/>
          </a:p>
          <a:p>
            <a:pPr indent="0" lvl="0" marL="0" rtl="0" algn="r">
              <a:spcBef>
                <a:spcPts val="0"/>
              </a:spcBef>
              <a:spcAft>
                <a:spcPts val="0"/>
              </a:spcAft>
              <a:buNone/>
            </a:pPr>
            <a:r>
              <a:rPr b="0" lang="en" sz="1800"/>
              <a:t>Produced September 2020</a:t>
            </a:r>
            <a:endParaRPr b="0" sz="18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6" name="Shape 236"/>
        <p:cNvGrpSpPr/>
        <p:nvPr/>
      </p:nvGrpSpPr>
      <p:grpSpPr>
        <a:xfrm>
          <a:off x="0" y="0"/>
          <a:ext cx="0" cy="0"/>
          <a:chOff x="0" y="0"/>
          <a:chExt cx="0" cy="0"/>
        </a:xfrm>
      </p:grpSpPr>
      <p:pic>
        <p:nvPicPr>
          <p:cNvPr id="237" name="Google Shape;237;p34"/>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238" name="Google Shape;238;p3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39" name="Google Shape;239;p34"/>
          <p:cNvSpPr txBox="1"/>
          <p:nvPr/>
        </p:nvSpPr>
        <p:spPr>
          <a:xfrm>
            <a:off x="2855550" y="1998300"/>
            <a:ext cx="3432900" cy="1146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rPr b="1" lang="en" sz="3000">
                <a:solidFill>
                  <a:schemeClr val="lt2"/>
                </a:solidFill>
                <a:latin typeface="Raleway"/>
                <a:ea typeface="Raleway"/>
                <a:cs typeface="Raleway"/>
                <a:sym typeface="Raleway"/>
              </a:rPr>
              <a:t>Thank you!</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rPr b="1" lang="en" sz="3000">
                <a:solidFill>
                  <a:schemeClr val="lt2"/>
                </a:solidFill>
                <a:latin typeface="Raleway"/>
                <a:ea typeface="Raleway"/>
                <a:cs typeface="Raleway"/>
                <a:sym typeface="Raleway"/>
              </a:rPr>
              <a:t>QUESTIONS</a:t>
            </a:r>
            <a:endParaRPr b="1" sz="3000">
              <a:solidFill>
                <a:schemeClr val="lt2"/>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3" name="Shape 83"/>
        <p:cNvGrpSpPr/>
        <p:nvPr/>
      </p:nvGrpSpPr>
      <p:grpSpPr>
        <a:xfrm>
          <a:off x="0" y="0"/>
          <a:ext cx="0" cy="0"/>
          <a:chOff x="0" y="0"/>
          <a:chExt cx="0" cy="0"/>
        </a:xfrm>
      </p:grpSpPr>
      <p:pic>
        <p:nvPicPr>
          <p:cNvPr id="84" name="Google Shape;84;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85" name="Google Shape;85;p1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86" name="Google Shape;86;p1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1. Auto-updates</a:t>
            </a:r>
            <a:endParaRPr b="1" sz="3000">
              <a:solidFill>
                <a:schemeClr val="lt2"/>
              </a:solidFill>
              <a:latin typeface="Raleway"/>
              <a:ea typeface="Raleway"/>
              <a:cs typeface="Raleway"/>
              <a:sym typeface="Raleway"/>
            </a:endParaRPr>
          </a:p>
        </p:txBody>
      </p:sp>
      <p:sp>
        <p:nvSpPr>
          <p:cNvPr id="87" name="Google Shape;87;p15"/>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aleway"/>
                <a:ea typeface="Raleway"/>
                <a:cs typeface="Raleway"/>
                <a:sym typeface="Raleway"/>
              </a:rPr>
              <a:t>You can pick which theme or plugin you want to auto-update</a:t>
            </a:r>
            <a:r>
              <a:rPr lang="en" sz="1200">
                <a:latin typeface="Raleway"/>
                <a:ea typeface="Raleway"/>
                <a:cs typeface="Raleway"/>
                <a:sym typeface="Raleway"/>
              </a:rPr>
              <a:t> </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Plugins</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Themes</a:t>
            </a:r>
            <a:br>
              <a:rPr lang="en" sz="1400">
                <a:latin typeface="Raleway"/>
                <a:ea typeface="Raleway"/>
                <a:cs typeface="Raleway"/>
                <a:sym typeface="Raleway"/>
              </a:rPr>
            </a:br>
            <a:endParaRPr sz="1200">
              <a:solidFill>
                <a:schemeClr val="dk2"/>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keeping your plugins and themes up to date</a:t>
            </a:r>
            <a:r>
              <a:rPr lang="en"/>
              <a:t> </a:t>
            </a:r>
            <a:br>
              <a:rPr lang="en"/>
            </a:br>
            <a:r>
              <a:rPr lang="en">
                <a:solidFill>
                  <a:schemeClr val="accent5"/>
                </a:solidFill>
              </a:rPr>
              <a:t>you make your </a:t>
            </a:r>
            <a:br>
              <a:rPr lang="en">
                <a:solidFill>
                  <a:schemeClr val="accent5"/>
                </a:solidFill>
              </a:rPr>
            </a:br>
            <a:r>
              <a:rPr lang="en">
                <a:solidFill>
                  <a:schemeClr val="accent5"/>
                </a:solidFill>
              </a:rPr>
              <a:t>WordPress website </a:t>
            </a:r>
            <a:br>
              <a:rPr lang="en">
                <a:solidFill>
                  <a:schemeClr val="accent5"/>
                </a:solidFill>
              </a:rPr>
            </a:br>
            <a:r>
              <a:rPr lang="en">
                <a:solidFill>
                  <a:schemeClr val="accent5"/>
                </a:solidFill>
              </a:rPr>
              <a:t>more secure.</a:t>
            </a:r>
            <a:endParaRPr>
              <a:solidFill>
                <a:schemeClr val="accent5"/>
              </a:solidFill>
            </a:endParaRPr>
          </a:p>
        </p:txBody>
      </p:sp>
      <p:grpSp>
        <p:nvGrpSpPr>
          <p:cNvPr id="93" name="Google Shape;93;p16"/>
          <p:cNvGrpSpPr/>
          <p:nvPr/>
        </p:nvGrpSpPr>
        <p:grpSpPr>
          <a:xfrm>
            <a:off x="6781388" y="2464029"/>
            <a:ext cx="2212050" cy="2537076"/>
            <a:chOff x="6803275" y="395363"/>
            <a:chExt cx="2212050" cy="2537076"/>
          </a:xfrm>
        </p:grpSpPr>
        <p:pic>
          <p:nvPicPr>
            <p:cNvPr id="94" name="Google Shape;94;p16"/>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95" name="Google Shape;95;p16"/>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96" name="Google Shape;96;p16"/>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Easily control which plugins and themes you want to enable auto-update for.</a:t>
              </a:r>
              <a:endParaRPr sz="1200">
                <a:solidFill>
                  <a:schemeClr val="dk2"/>
                </a:solidFill>
                <a:latin typeface="Raleway"/>
                <a:ea typeface="Raleway"/>
                <a:cs typeface="Raleway"/>
                <a:sym typeface="Raleway"/>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descr="Screen Shot 2015-11-20 at 9.47.21 AM.png" id="101" name="Google Shape;101;p17"/>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pic>
        <p:nvPicPr>
          <p:cNvPr id="102" name="Google Shape;102;p17"/>
          <p:cNvPicPr preferRelativeResize="0"/>
          <p:nvPr/>
        </p:nvPicPr>
        <p:blipFill>
          <a:blip r:embed="rId4">
            <a:alphaModFix/>
          </a:blip>
          <a:stretch>
            <a:fillRect/>
          </a:stretch>
        </p:blipFill>
        <p:spPr>
          <a:xfrm>
            <a:off x="0" y="-12697"/>
            <a:ext cx="9144000" cy="5918198"/>
          </a:xfrm>
          <a:prstGeom prst="rect">
            <a:avLst/>
          </a:prstGeom>
          <a:noFill/>
          <a:ln>
            <a:noFill/>
          </a:ln>
        </p:spPr>
      </p:pic>
      <p:grpSp>
        <p:nvGrpSpPr>
          <p:cNvPr id="103" name="Google Shape;103;p17"/>
          <p:cNvGrpSpPr/>
          <p:nvPr/>
        </p:nvGrpSpPr>
        <p:grpSpPr>
          <a:xfrm>
            <a:off x="6781388" y="2464035"/>
            <a:ext cx="2212050" cy="2537076"/>
            <a:chOff x="6803275" y="395363"/>
            <a:chExt cx="2212050" cy="2537076"/>
          </a:xfrm>
        </p:grpSpPr>
        <p:pic>
          <p:nvPicPr>
            <p:cNvPr id="104" name="Google Shape;104;p17"/>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105" name="Google Shape;105;p17"/>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106" name="Google Shape;106;p17"/>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You can disable auto-update if plugin is mission-critical for your website and there is known history of bugs being introduced in new versions</a:t>
              </a:r>
              <a:endParaRPr b="1" sz="1200">
                <a:solidFill>
                  <a:schemeClr val="dk1"/>
                </a:solidFill>
                <a:latin typeface="Raleway"/>
                <a:ea typeface="Raleway"/>
                <a:cs typeface="Raleway"/>
                <a:sym typeface="Raleway"/>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0" name="Shape 110"/>
        <p:cNvGrpSpPr/>
        <p:nvPr/>
      </p:nvGrpSpPr>
      <p:grpSpPr>
        <a:xfrm>
          <a:off x="0" y="0"/>
          <a:ext cx="0" cy="0"/>
          <a:chOff x="0" y="0"/>
          <a:chExt cx="0" cy="0"/>
        </a:xfrm>
      </p:grpSpPr>
      <p:pic>
        <p:nvPicPr>
          <p:cNvPr id="111" name="Google Shape;111;p18"/>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12" name="Google Shape;112;p18"/>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13" name="Google Shape;113;p18"/>
          <p:cNvSpPr txBox="1"/>
          <p:nvPr/>
        </p:nvSpPr>
        <p:spPr>
          <a:xfrm>
            <a:off x="2855550" y="687400"/>
            <a:ext cx="3432900" cy="1778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2. jQuery updates in 5.5</a:t>
            </a:r>
            <a:endParaRPr b="1" sz="3000">
              <a:solidFill>
                <a:schemeClr val="lt2"/>
              </a:solidFill>
              <a:latin typeface="Raleway"/>
              <a:ea typeface="Raleway"/>
              <a:cs typeface="Raleway"/>
              <a:sym typeface="Raleway"/>
            </a:endParaRPr>
          </a:p>
        </p:txBody>
      </p:sp>
      <p:sp>
        <p:nvSpPr>
          <p:cNvPr id="114" name="Google Shape;114;p18"/>
          <p:cNvSpPr txBox="1"/>
          <p:nvPr>
            <p:ph idx="4294967295" type="body"/>
          </p:nvPr>
        </p:nvSpPr>
        <p:spPr>
          <a:xfrm>
            <a:off x="2855550" y="2465650"/>
            <a:ext cx="3432900" cy="2239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lang="en" sz="1200">
                <a:latin typeface="Raleway"/>
                <a:ea typeface="Raleway"/>
                <a:cs typeface="Raleway"/>
                <a:sym typeface="Raleway"/>
              </a:rPr>
              <a:t>Why is WP choosing to update jQuery </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lang="en" sz="1200">
                <a:latin typeface="Raleway"/>
                <a:ea typeface="Raleway"/>
                <a:cs typeface="Raleway"/>
                <a:sym typeface="Raleway"/>
              </a:rPr>
              <a:t>Enable jQuery Migrate Helper plugin</a:t>
            </a:r>
            <a:endParaRPr sz="1200">
              <a:latin typeface="Raleway"/>
              <a:ea typeface="Raleway"/>
              <a:cs typeface="Raleway"/>
              <a:sym typeface="Raleway"/>
            </a:endParaRPr>
          </a:p>
          <a:p>
            <a:pPr indent="-304800" lvl="0" marL="457200" rtl="0" algn="l">
              <a:spcBef>
                <a:spcPts val="1000"/>
              </a:spcBef>
              <a:spcAft>
                <a:spcPts val="1000"/>
              </a:spcAft>
              <a:buClr>
                <a:schemeClr val="dk1"/>
              </a:buClr>
              <a:buSzPts val="1200"/>
              <a:buFont typeface="Raleway"/>
              <a:buChar char="➔"/>
            </a:pPr>
            <a:r>
              <a:rPr lang="en" sz="1200">
                <a:latin typeface="Raleway"/>
                <a:ea typeface="Raleway"/>
                <a:cs typeface="Raleway"/>
                <a:sym typeface="Raleway"/>
              </a:rPr>
              <a:t>What’s coming next 5.6 </a:t>
            </a:r>
            <a:endParaRPr sz="1200">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8" name="Shape 118"/>
        <p:cNvGrpSpPr/>
        <p:nvPr/>
      </p:nvGrpSpPr>
      <p:grpSpPr>
        <a:xfrm>
          <a:off x="0" y="0"/>
          <a:ext cx="0" cy="0"/>
          <a:chOff x="0" y="0"/>
          <a:chExt cx="0" cy="0"/>
        </a:xfrm>
      </p:grpSpPr>
      <p:pic>
        <p:nvPicPr>
          <p:cNvPr id="119" name="Google Shape;119;p19"/>
          <p:cNvPicPr preferRelativeResize="0"/>
          <p:nvPr/>
        </p:nvPicPr>
        <p:blipFill>
          <a:blip r:embed="rId3">
            <a:alphaModFix/>
          </a:blip>
          <a:stretch>
            <a:fillRect/>
          </a:stretch>
        </p:blipFill>
        <p:spPr>
          <a:xfrm>
            <a:off x="188300" y="207900"/>
            <a:ext cx="6628200" cy="4727699"/>
          </a:xfrm>
          <a:prstGeom prst="rect">
            <a:avLst/>
          </a:prstGeom>
          <a:noFill/>
          <a:ln>
            <a:noFill/>
          </a:ln>
        </p:spPr>
      </p:pic>
      <p:pic>
        <p:nvPicPr>
          <p:cNvPr id="120" name="Google Shape;120;p19"/>
          <p:cNvPicPr preferRelativeResize="0"/>
          <p:nvPr/>
        </p:nvPicPr>
        <p:blipFill>
          <a:blip r:embed="rId4">
            <a:alphaModFix/>
          </a:blip>
          <a:stretch>
            <a:fillRect/>
          </a:stretch>
        </p:blipFill>
        <p:spPr>
          <a:xfrm>
            <a:off x="5079625" y="711425"/>
            <a:ext cx="3983625" cy="2171975"/>
          </a:xfrm>
          <a:prstGeom prst="rect">
            <a:avLst/>
          </a:prstGeom>
          <a:noFill/>
          <a:ln>
            <a:noFill/>
          </a:ln>
        </p:spPr>
      </p:pic>
      <p:pic>
        <p:nvPicPr>
          <p:cNvPr descr="Piece of duct tape sticking a note to the slide" id="121" name="Google Shape;121;p19"/>
          <p:cNvPicPr preferRelativeResize="0"/>
          <p:nvPr/>
        </p:nvPicPr>
        <p:blipFill rotWithShape="1">
          <a:blip r:embed="rId5">
            <a:alphaModFix/>
          </a:blip>
          <a:srcRect b="10011" l="9244" r="2118" t="5926"/>
          <a:stretch/>
        </p:blipFill>
        <p:spPr>
          <a:xfrm rot="154828">
            <a:off x="6094500" y="511501"/>
            <a:ext cx="2072000" cy="736050"/>
          </a:xfrm>
          <a:prstGeom prst="rect">
            <a:avLst/>
          </a:prstGeom>
          <a:noFill/>
          <a:ln>
            <a:noFill/>
          </a:ln>
        </p:spPr>
      </p:pic>
      <p:sp>
        <p:nvSpPr>
          <p:cNvPr id="122" name="Google Shape;122;p19"/>
          <p:cNvSpPr txBox="1"/>
          <p:nvPr/>
        </p:nvSpPr>
        <p:spPr>
          <a:xfrm>
            <a:off x="5617925" y="1446225"/>
            <a:ext cx="2941500" cy="1141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1" lang="en" sz="3000">
                <a:solidFill>
                  <a:schemeClr val="lt2"/>
                </a:solidFill>
                <a:latin typeface="Raleway"/>
                <a:ea typeface="Raleway"/>
                <a:cs typeface="Raleway"/>
                <a:sym typeface="Raleway"/>
              </a:rPr>
              <a:t>Enable jQuery Migrate Helper</a:t>
            </a:r>
            <a:endParaRPr b="1" sz="3000">
              <a:solidFill>
                <a:schemeClr val="lt2"/>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6" name="Shape 126"/>
        <p:cNvGrpSpPr/>
        <p:nvPr/>
      </p:nvGrpSpPr>
      <p:grpSpPr>
        <a:xfrm>
          <a:off x="0" y="0"/>
          <a:ext cx="0" cy="0"/>
          <a:chOff x="0" y="0"/>
          <a:chExt cx="0" cy="0"/>
        </a:xfrm>
      </p:grpSpPr>
      <p:pic>
        <p:nvPicPr>
          <p:cNvPr id="127" name="Google Shape;127;p20"/>
          <p:cNvPicPr preferRelativeResize="0"/>
          <p:nvPr/>
        </p:nvPicPr>
        <p:blipFill>
          <a:blip r:embed="rId3">
            <a:alphaModFix/>
          </a:blip>
          <a:stretch>
            <a:fillRect/>
          </a:stretch>
        </p:blipFill>
        <p:spPr>
          <a:xfrm>
            <a:off x="156750" y="157500"/>
            <a:ext cx="6628199" cy="4828512"/>
          </a:xfrm>
          <a:prstGeom prst="rect">
            <a:avLst/>
          </a:prstGeom>
          <a:noFill/>
          <a:ln>
            <a:noFill/>
          </a:ln>
        </p:spPr>
      </p:pic>
      <p:pic>
        <p:nvPicPr>
          <p:cNvPr id="128" name="Google Shape;128;p20"/>
          <p:cNvPicPr preferRelativeResize="0"/>
          <p:nvPr/>
        </p:nvPicPr>
        <p:blipFill>
          <a:blip r:embed="rId4">
            <a:alphaModFix/>
          </a:blip>
          <a:stretch>
            <a:fillRect/>
          </a:stretch>
        </p:blipFill>
        <p:spPr>
          <a:xfrm>
            <a:off x="5079625" y="711425"/>
            <a:ext cx="3983625" cy="2171975"/>
          </a:xfrm>
          <a:prstGeom prst="rect">
            <a:avLst/>
          </a:prstGeom>
          <a:noFill/>
          <a:ln>
            <a:noFill/>
          </a:ln>
        </p:spPr>
      </p:pic>
      <p:pic>
        <p:nvPicPr>
          <p:cNvPr descr="Piece of duct tape sticking a note to the slide" id="129" name="Google Shape;129;p20"/>
          <p:cNvPicPr preferRelativeResize="0"/>
          <p:nvPr/>
        </p:nvPicPr>
        <p:blipFill rotWithShape="1">
          <a:blip r:embed="rId5">
            <a:alphaModFix/>
          </a:blip>
          <a:srcRect b="10011" l="9244" r="2118" t="5926"/>
          <a:stretch/>
        </p:blipFill>
        <p:spPr>
          <a:xfrm rot="154828">
            <a:off x="6094500" y="511501"/>
            <a:ext cx="2072000" cy="736050"/>
          </a:xfrm>
          <a:prstGeom prst="rect">
            <a:avLst/>
          </a:prstGeom>
          <a:noFill/>
          <a:ln>
            <a:noFill/>
          </a:ln>
        </p:spPr>
      </p:pic>
      <p:sp>
        <p:nvSpPr>
          <p:cNvPr id="130" name="Google Shape;130;p20"/>
          <p:cNvSpPr txBox="1"/>
          <p:nvPr/>
        </p:nvSpPr>
        <p:spPr>
          <a:xfrm>
            <a:off x="5960550" y="1446225"/>
            <a:ext cx="2598600" cy="1141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1" lang="en" sz="3000">
                <a:solidFill>
                  <a:schemeClr val="lt2"/>
                </a:solidFill>
                <a:latin typeface="Raleway"/>
                <a:ea typeface="Raleway"/>
                <a:cs typeface="Raleway"/>
                <a:sym typeface="Raleway"/>
              </a:rPr>
              <a:t>Test jQuery Updates</a:t>
            </a:r>
            <a:endParaRPr b="1" sz="3000">
              <a:solidFill>
                <a:schemeClr val="lt2"/>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4" name="Shape 134"/>
        <p:cNvGrpSpPr/>
        <p:nvPr/>
      </p:nvGrpSpPr>
      <p:grpSpPr>
        <a:xfrm>
          <a:off x="0" y="0"/>
          <a:ext cx="0" cy="0"/>
          <a:chOff x="0" y="0"/>
          <a:chExt cx="0" cy="0"/>
        </a:xfrm>
      </p:grpSpPr>
      <p:pic>
        <p:nvPicPr>
          <p:cNvPr id="135" name="Google Shape;135;p21"/>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36" name="Google Shape;136;p21"/>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37" name="Google Shape;137;p21"/>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3. Sitemaps</a:t>
            </a:r>
            <a:endParaRPr b="1" sz="3000">
              <a:solidFill>
                <a:schemeClr val="lt2"/>
              </a:solidFill>
              <a:latin typeface="Raleway"/>
              <a:ea typeface="Raleway"/>
              <a:cs typeface="Raleway"/>
              <a:sym typeface="Raleway"/>
            </a:endParaRPr>
          </a:p>
        </p:txBody>
      </p:sp>
      <p:sp>
        <p:nvSpPr>
          <p:cNvPr id="138" name="Google Shape;138;p21"/>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Sitemaps help the webmaster to inform the search engine which URLs of your site it can crawl</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No plugins</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Developer-friendly</a:t>
            </a:r>
            <a:br>
              <a:rPr lang="en" sz="1400">
                <a:latin typeface="Raleway"/>
                <a:ea typeface="Raleway"/>
                <a:cs typeface="Raleway"/>
                <a:sym typeface="Raleway"/>
              </a:rPr>
            </a:br>
            <a:endParaRPr sz="1200">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deable">
  <a:themeElements>
    <a:clrScheme name="Swiss">
      <a:dk1>
        <a:srgbClr val="BC5131"/>
      </a:dk1>
      <a:lt1>
        <a:srgbClr val="F2EDD4"/>
      </a:lt1>
      <a:dk2>
        <a:srgbClr val="151D22"/>
      </a:dk2>
      <a:lt2>
        <a:srgbClr val="151D22"/>
      </a:lt2>
      <a:accent1>
        <a:srgbClr val="EBCD3D"/>
      </a:accent1>
      <a:accent2>
        <a:srgbClr val="EBCD3D"/>
      </a:accent2>
      <a:accent3>
        <a:srgbClr val="EBCD3D"/>
      </a:accent3>
      <a:accent4>
        <a:srgbClr val="EBCD3D"/>
      </a:accent4>
      <a:accent5>
        <a:srgbClr val="EBCD3D"/>
      </a:accent5>
      <a:accent6>
        <a:srgbClr val="EBCD3D"/>
      </a:accent6>
      <a:hlink>
        <a:srgbClr val="165260"/>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